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</p:sldMasterIdLst>
  <p:notesMasterIdLst>
    <p:notesMasterId r:id="rId18"/>
  </p:notesMasterIdLst>
  <p:sldIdLst>
    <p:sldId id="256" r:id="rId2"/>
    <p:sldId id="331" r:id="rId3"/>
    <p:sldId id="326" r:id="rId4"/>
    <p:sldId id="310" r:id="rId5"/>
    <p:sldId id="327" r:id="rId6"/>
    <p:sldId id="328" r:id="rId7"/>
    <p:sldId id="257" r:id="rId8"/>
    <p:sldId id="332" r:id="rId9"/>
    <p:sldId id="329" r:id="rId10"/>
    <p:sldId id="322" r:id="rId11"/>
    <p:sldId id="259" r:id="rId12"/>
    <p:sldId id="324" r:id="rId13"/>
    <p:sldId id="325" r:id="rId14"/>
    <p:sldId id="296" r:id="rId15"/>
    <p:sldId id="330" r:id="rId16"/>
    <p:sldId id="28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E42"/>
    <a:srgbClr val="EA1D3B"/>
    <a:srgbClr val="D0A183"/>
    <a:srgbClr val="4C1200"/>
    <a:srgbClr val="6C1A00"/>
    <a:srgbClr val="E6AA00"/>
    <a:srgbClr val="C79E37"/>
    <a:srgbClr val="202E54"/>
    <a:srgbClr val="FF2549"/>
    <a:srgbClr val="1D3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684" y="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10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5E31A3A-E226-4108-8C94-3FDD740EE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DC6067A-B65C-4137-878A-7A52E916D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F454B8B-6390-4C0A-8FD2-B7C5A72F7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C8BD6E-DC64-470C-9AC3-D6C498182C06}" type="slidenum">
              <a:rPr lang="en-CA" altLang="en-US" smtClean="0"/>
              <a:pPr/>
              <a:t>4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5E31A3A-E226-4108-8C94-3FDD740EE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DC6067A-B65C-4137-878A-7A52E916D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F454B8B-6390-4C0A-8FD2-B7C5A72F7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C8BD6E-DC64-470C-9AC3-D6C498182C06}" type="slidenum">
              <a:rPr lang="en-CA" altLang="en-US" smtClean="0"/>
              <a:pPr/>
              <a:t>5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4001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05E31A3A-E226-4108-8C94-3FDD740EE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DC6067A-B65C-4137-878A-7A52E916D4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AF454B8B-6390-4C0A-8FD2-B7C5A72F77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C8BD6E-DC64-470C-9AC3-D6C498182C06}" type="slidenum">
              <a:rPr lang="en-CA" altLang="en-US" smtClean="0"/>
              <a:pPr/>
              <a:t>6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67016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82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89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010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7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09019-F659-47EB-9A87-9BEE3FD12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C40976-901A-4BC8-803A-C931EF1E1B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A15C3B-56E6-436F-8168-2D0F26214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296E05-E5D7-4215-BECC-7CC6F037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E7032-2CA8-4ED2-9C86-9767F200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EF12E-EA97-40C9-8B48-713B4F186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04731F-E570-4EFD-BD63-7E4EF1901D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C82234-CAAD-4305-8D0E-BF3E34EAA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A1983-D698-4B23-A5F4-3F01801D3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57288-72F7-4D45-A289-89F66A465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0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C9AFC0-C3FE-41EF-A1D4-055D7071C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DBF6DC-2788-48AF-A062-4A27648E7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06436-E221-4D41-8480-87CF9951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C3F50-3336-4D8A-A351-C0B54796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8B3C1-8828-4E5F-8B0B-7CAFAE1EC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7A1B4BBE-32F2-4320-8199-6A8AF52BAD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02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2A324-5348-467D-B595-097975E93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340CA-E231-4BB8-B5DC-0025876F0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80252-0919-445D-AE97-C40897715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C9ABA-B116-45AB-8FA5-6A6A3463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6760C-E929-4FBB-A1C8-5E90A9E9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6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7E4AC-FFF2-472B-B471-51883B792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B67F86-4FE1-4C3C-A60C-29E39C1F9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794BE-A4A7-4989-9DCF-E409348A9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487A1-9F16-4259-A461-EC334D4A7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D0846-ABDF-4A35-A96F-C5D13F21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6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8E1AE-1375-489F-8557-B12506C9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C11EC-AE2B-4D12-A2EF-C1519EB030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BD797A-2203-4681-A559-D79392EBE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087E0-67B7-432F-9DAF-C9BDC77E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F33AD-522F-47D7-9BFF-63A43DCF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954D-8759-4AF6-946C-DA11D871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26EBC-8588-4788-AD33-B5798DB9E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E29C1-16F2-4994-B8BB-BD74FC097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6180F-A4DB-44DF-86B3-82220020E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7F7A2-24B4-493F-954E-375B282514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C45E56-698C-4707-904F-B063D4E058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15EBF7-CA89-4445-B6D0-FE4A3FC9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8109D7-2C2D-4673-B302-9E021BF98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D60082-B992-4952-B967-14D89F2F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5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5F93-D94C-477E-B546-8E5ADE9C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11303D-79BD-4042-A661-CFCDA8A97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99A893-CA40-428C-9AFE-2FEEC482E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2DC1C-2C41-4CAD-B7BA-0C683868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43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CE59A-1BFE-4130-A964-3551AEB0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C902CB-FF95-4EE2-B21D-7422CB2FC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93A449-5BB8-430C-8F6A-04C4D7DF8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03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C55BE-F333-47CA-B54E-E9298F54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F517F-F3D8-4289-9438-6E7B29D5B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61420-B34D-416D-9A0B-6E8CAFF34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A6D6B-2796-4F26-AB49-8A00914C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016BD-8F70-41B2-BC44-03973025B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F483B-EB99-43E1-AAED-91B8F259B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12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4734A-AA18-44E9-ACCA-A1723871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612308-4425-4186-A7FE-09F71B079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208B2E-D4D5-4A9F-9E1E-8EB8E5E3D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C6263-9E3D-4EF9-B376-ADF3EE18F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D6E3DF-D756-4CD7-9CAA-4D6165E1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36C70-2CA1-4027-B170-33E8EF117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68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891F5-9B89-40B2-B33E-C5E48918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27F99F-4532-4A99-91EE-0D0244925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345FF-2A69-42D6-9485-7D0E2402E8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388FC-1C0D-4DBB-BC39-9E0A052E7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2AFB6-751B-427B-B978-ABE6E919E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AD2374-E20B-46BF-A354-09B4F1338FBB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367297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8CA6Di3ix0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7xTwvfGckLo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2235" y="1478355"/>
            <a:ext cx="3733482" cy="1091997"/>
          </a:xfrm>
          <a:solidFill>
            <a:schemeClr val="tx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Psychology of Refereeing</a:t>
            </a: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Scott McLean, PhD, BCFT, RSW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International  VB Referee</a:t>
            </a:r>
            <a:br>
              <a:rPr lang="en-US" sz="2000" b="1" dirty="0">
                <a:solidFill>
                  <a:schemeClr val="bg1"/>
                </a:solidFill>
              </a:rPr>
            </a:b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1895" y="2724455"/>
            <a:ext cx="3733481" cy="752337"/>
          </a:xfrm>
          <a:solidFill>
            <a:schemeClr val="tx1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l">
              <a:lnSpc>
                <a:spcPct val="90000"/>
              </a:lnSpc>
            </a:pPr>
            <a:endParaRPr lang="en-US" sz="15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Umpiring: More Than Rules 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</a:rPr>
              <a:t>and Mechanics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A09686-AB9D-4405-A613-915DE034403D}"/>
              </a:ext>
            </a:extLst>
          </p:cNvPr>
          <p:cNvSpPr txBox="1"/>
          <p:nvPr/>
        </p:nvSpPr>
        <p:spPr>
          <a:xfrm>
            <a:off x="3850496" y="3468127"/>
            <a:ext cx="5052205" cy="215444"/>
          </a:xfrm>
          <a:prstGeom prst="rect">
            <a:avLst/>
          </a:prstGeom>
          <a:solidFill>
            <a:srgbClr val="82BE42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D0A183"/>
                </a:solidFill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91091C9-A1AD-42CE-A133-FA86EA05064D}"/>
              </a:ext>
            </a:extLst>
          </p:cNvPr>
          <p:cNvSpPr txBox="1"/>
          <p:nvPr/>
        </p:nvSpPr>
        <p:spPr>
          <a:xfrm>
            <a:off x="3961180" y="1271576"/>
            <a:ext cx="4935043" cy="215444"/>
          </a:xfrm>
          <a:prstGeom prst="rect">
            <a:avLst/>
          </a:prstGeom>
          <a:solidFill>
            <a:srgbClr val="82BE42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26623-A5C6-4351-9C25-9E3D13AE818A}"/>
              </a:ext>
            </a:extLst>
          </p:cNvPr>
          <p:cNvSpPr txBox="1"/>
          <p:nvPr/>
        </p:nvSpPr>
        <p:spPr>
          <a:xfrm>
            <a:off x="593759" y="1640660"/>
            <a:ext cx="3163990" cy="2443280"/>
          </a:xfrm>
          <a:prstGeom prst="rect">
            <a:avLst/>
          </a:prstGeom>
          <a:solidFill>
            <a:srgbClr val="82BE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6A4AEE-5727-4965-9307-039F24F8BE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56" y="1920387"/>
            <a:ext cx="2816596" cy="1883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9541A9-F12C-4049-9EE5-7029A4B85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588" y="3683571"/>
            <a:ext cx="2600020" cy="130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82BE42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Pressure – </a:t>
            </a:r>
            <a:r>
              <a:rPr lang="en-US" sz="2700" dirty="0"/>
              <a:t>a variety of characteristics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6072" y="1350111"/>
            <a:ext cx="6871725" cy="3664920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3100" dirty="0">
                <a:solidFill>
                  <a:srgbClr val="82BE42"/>
                </a:solidFill>
              </a:rPr>
              <a:t>I </a:t>
            </a:r>
            <a:r>
              <a:rPr lang="en-US" sz="3100" b="1" dirty="0">
                <a:solidFill>
                  <a:srgbClr val="82BE42"/>
                </a:solidFill>
              </a:rPr>
              <a:t>Recognize the Symptoms of Being </a:t>
            </a:r>
          </a:p>
          <a:p>
            <a:pPr marL="0" indent="0" algn="ctr">
              <a:buNone/>
            </a:pPr>
            <a:r>
              <a:rPr lang="en-US" sz="3100" b="1" dirty="0">
                <a:solidFill>
                  <a:srgbClr val="82BE42"/>
                </a:solidFill>
              </a:rPr>
              <a:t>Under Pressure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Pressure is a continuum, from minimal to immense. </a:t>
            </a:r>
          </a:p>
          <a:p>
            <a:r>
              <a:rPr lang="en-US" dirty="0">
                <a:solidFill>
                  <a:schemeClr val="bg1"/>
                </a:solidFill>
              </a:rPr>
              <a:t>As we move along this scale toward higher pressure, certain mental and physiological reactions start to happen: heart rate and breathing rate increase, blood pressure (higher body temperature), dry mouth and you might feel ‘butterflies in your stomach’. </a:t>
            </a:r>
          </a:p>
          <a:p>
            <a:r>
              <a:rPr lang="en-US" dirty="0">
                <a:solidFill>
                  <a:schemeClr val="bg1"/>
                </a:solidFill>
              </a:rPr>
              <a:t>Recognizing these symptoms is important, as it allows us to better control them. Additionally, it allows us to focus on ‘control the </a:t>
            </a:r>
            <a:r>
              <a:rPr lang="en-US" dirty="0" err="1">
                <a:solidFill>
                  <a:schemeClr val="bg1"/>
                </a:solidFill>
              </a:rPr>
              <a:t>controllables</a:t>
            </a:r>
            <a:r>
              <a:rPr lang="en-US" dirty="0">
                <a:solidFill>
                  <a:schemeClr val="bg1"/>
                </a:solidFill>
              </a:rPr>
              <a:t>’ within our ability</a:t>
            </a:r>
            <a:r>
              <a:rPr lang="en-CA" sz="2600" dirty="0">
                <a:solidFill>
                  <a:schemeClr val="bg1"/>
                </a:solidFill>
              </a:rPr>
              <a:t>.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31299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Pressure – </a:t>
            </a:r>
            <a:r>
              <a:rPr lang="en-US" sz="2700" dirty="0">
                <a:solidFill>
                  <a:schemeClr val="bg1"/>
                </a:solidFill>
              </a:rPr>
              <a:t>a variety of characteristics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1502815"/>
            <a:ext cx="6871725" cy="3519546"/>
          </a:xfrm>
          <a:solidFill>
            <a:srgbClr val="82BE42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100" b="1" dirty="0"/>
              <a:t>II    Reframe Pressure</a:t>
            </a:r>
            <a:r>
              <a:rPr lang="en-US" sz="3100" dirty="0"/>
              <a:t> </a:t>
            </a:r>
          </a:p>
          <a:p>
            <a:r>
              <a:rPr lang="en-US" dirty="0"/>
              <a:t>If we perceive pressure as negative, we will associate it with negative thought processes such as self-doubt. </a:t>
            </a:r>
          </a:p>
          <a:p>
            <a:r>
              <a:rPr lang="en-US" dirty="0"/>
              <a:t>However, if we perceive pressure as positive, feeling its signs could improve our performance (confidence). </a:t>
            </a:r>
          </a:p>
          <a:p>
            <a:r>
              <a:rPr lang="en-US" dirty="0"/>
              <a:t>Umpires are known for either ‘blowing or excelling’ under extreme pressurized circumstances. </a:t>
            </a:r>
          </a:p>
          <a:p>
            <a:r>
              <a:rPr lang="en-US" i="1" dirty="0"/>
              <a:t>Positive/Confidence self-talk </a:t>
            </a:r>
            <a:r>
              <a:rPr lang="en-US" dirty="0"/>
              <a:t>such as; “I am ready for this adventure.” “I deserve to be here.” “Wow this is awesome.” “I have been here before and have performed well.” “And a way we go.” “Focus”. “Re-focus.”</a:t>
            </a:r>
          </a:p>
          <a:p>
            <a:endParaRPr lang="en-CA" dirty="0">
              <a:solidFill>
                <a:schemeClr val="bg1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82BE42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Pressure – </a:t>
            </a:r>
            <a:r>
              <a:rPr lang="en-US" sz="2700" dirty="0"/>
              <a:t>a variety of characteristics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59785" y="1350110"/>
            <a:ext cx="7024430" cy="3664920"/>
          </a:xfrm>
          <a:solidFill>
            <a:schemeClr val="tx1"/>
          </a:solidFill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chemeClr val="bg1"/>
                </a:solidFill>
              </a:rPr>
              <a:t>III Reduce Internal Sources of Stress  </a:t>
            </a:r>
            <a:r>
              <a:rPr lang="en-US" sz="3600" b="1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strategies</a:t>
            </a:r>
            <a:r>
              <a:rPr lang="en-US" sz="3600" b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Depending on our mental skills, genetic makeup, and experience, how we respond to this increased pressure will be different.</a:t>
            </a:r>
          </a:p>
          <a:p>
            <a:pPr lvl="0" fontAlgn="base"/>
            <a:r>
              <a:rPr lang="en-US" sz="2700" dirty="0">
                <a:solidFill>
                  <a:schemeClr val="bg1"/>
                </a:solidFill>
              </a:rPr>
              <a:t>Visualization of our duties and specific calls (preparation)</a:t>
            </a:r>
          </a:p>
          <a:p>
            <a:pPr lvl="0" fontAlgn="base"/>
            <a:r>
              <a:rPr lang="en-US" sz="2700" dirty="0">
                <a:solidFill>
                  <a:schemeClr val="bg1"/>
                </a:solidFill>
              </a:rPr>
              <a:t>Start of the game - find our ‘grove’ and ‘do our thing’ (routine); body and the mind into an effective state for performance</a:t>
            </a:r>
          </a:p>
          <a:p>
            <a:pPr lvl="0" fontAlgn="base"/>
            <a:r>
              <a:rPr lang="en-US" sz="2700" dirty="0">
                <a:solidFill>
                  <a:schemeClr val="bg1"/>
                </a:solidFill>
              </a:rPr>
              <a:t>Positive self-talk</a:t>
            </a:r>
          </a:p>
          <a:p>
            <a:pPr lvl="0" fontAlgn="base"/>
            <a:r>
              <a:rPr lang="en-US" sz="2700" dirty="0">
                <a:solidFill>
                  <a:schemeClr val="bg1"/>
                </a:solidFill>
              </a:rPr>
              <a:t>The use of Tic-</a:t>
            </a:r>
            <a:r>
              <a:rPr lang="en-US" sz="2700" dirty="0" err="1">
                <a:solidFill>
                  <a:schemeClr val="bg1"/>
                </a:solidFill>
              </a:rPr>
              <a:t>Tacs</a:t>
            </a:r>
            <a:r>
              <a:rPr lang="en-US" sz="2700" dirty="0">
                <a:solidFill>
                  <a:schemeClr val="bg1"/>
                </a:solidFill>
              </a:rPr>
              <a:t>/gum and have water nearby. </a:t>
            </a:r>
          </a:p>
          <a:p>
            <a:pPr lvl="0" fontAlgn="base"/>
            <a:r>
              <a:rPr lang="en-US" sz="2700" dirty="0">
                <a:solidFill>
                  <a:schemeClr val="bg1"/>
                </a:solidFill>
              </a:rPr>
              <a:t>Breathing (inhale/exhale 2-2, 4-4, 6-6, 8-8 and repeat (focus on the seconds).</a:t>
            </a:r>
          </a:p>
          <a:p>
            <a:pPr lvl="0"/>
            <a:r>
              <a:rPr lang="en-US" sz="2700" dirty="0">
                <a:solidFill>
                  <a:schemeClr val="bg1"/>
                </a:solidFill>
              </a:rPr>
              <a:t>Force a smile (when appropriate) more direct non-verbal communication with the umpiring crew.</a:t>
            </a:r>
          </a:p>
          <a:p>
            <a:pPr lvl="0"/>
            <a:r>
              <a:rPr lang="en-US" sz="2700" dirty="0">
                <a:solidFill>
                  <a:schemeClr val="bg1"/>
                </a:solidFill>
              </a:rPr>
              <a:t>Hum music that stimulates positive emotions.</a:t>
            </a:r>
          </a:p>
          <a:p>
            <a:pPr lvl="0" fontAlgn="base"/>
            <a:r>
              <a:rPr lang="en-US" sz="2700" dirty="0">
                <a:solidFill>
                  <a:schemeClr val="bg1"/>
                </a:solidFill>
              </a:rPr>
              <a:t>Approach the situation with a more ‘task-orientated’ perspective – by ‘staying present in the moment’, such as pitcher looks for signal, pitcher windup, throw.</a:t>
            </a:r>
          </a:p>
          <a:p>
            <a:pPr lvl="0" fontAlgn="base"/>
            <a:r>
              <a:rPr lang="en-US" sz="2700" dirty="0">
                <a:solidFill>
                  <a:schemeClr val="bg1"/>
                </a:solidFill>
              </a:rPr>
              <a:t>Make every call the same – have it become habitually (routine) unless you are requiring to reset – more movement with signal or voice projection. </a:t>
            </a:r>
          </a:p>
          <a:p>
            <a:pPr marL="0" indent="0">
              <a:buNone/>
            </a:pPr>
            <a:endParaRPr lang="en-CA" sz="20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340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Pressure – </a:t>
            </a:r>
            <a:r>
              <a:rPr lang="en-US" sz="2700" dirty="0">
                <a:solidFill>
                  <a:schemeClr val="bg1"/>
                </a:solidFill>
              </a:rPr>
              <a:t>a variety of characteristics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49" y="1309575"/>
            <a:ext cx="7886700" cy="3705455"/>
          </a:xfrm>
          <a:solidFill>
            <a:srgbClr val="82BE42"/>
          </a:solidFill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IV Reduce External Sources of Stress  (</a:t>
            </a:r>
            <a:r>
              <a:rPr lang="en-US" sz="4000" i="1" dirty="0"/>
              <a:t>strategies</a:t>
            </a:r>
            <a:r>
              <a:rPr lang="en-US" sz="4000" b="1" dirty="0"/>
              <a:t>)</a:t>
            </a:r>
          </a:p>
          <a:p>
            <a:pPr lvl="0" fontAlgn="base"/>
            <a:endParaRPr lang="en-US" sz="4000" dirty="0"/>
          </a:p>
          <a:p>
            <a:pPr lvl="0" fontAlgn="base"/>
            <a:r>
              <a:rPr lang="en-US" sz="4000" dirty="0"/>
              <a:t>Pregame discussions/interactions with players and coaches – comfort and personalities.</a:t>
            </a:r>
          </a:p>
          <a:p>
            <a:pPr lvl="0" fontAlgn="base"/>
            <a:r>
              <a:rPr lang="en-US" sz="4000" dirty="0"/>
              <a:t>Breathing focus before the match - mental preparedness (in the locker room and on the sport field – develop a routine).</a:t>
            </a:r>
          </a:p>
          <a:p>
            <a:pPr lvl="0" fontAlgn="base"/>
            <a:r>
              <a:rPr lang="en-US" sz="4000" dirty="0"/>
              <a:t>During the match when you are becoming emotional (such as increased heart rate, dry mouth, distraction – take a bit longer and breath (inhale/exhale 4-4, 6-6, 8-8 and repeat (focus on the seconds)</a:t>
            </a:r>
          </a:p>
          <a:p>
            <a:pPr lvl="0" fontAlgn="base"/>
            <a:r>
              <a:rPr lang="en-US" sz="4000" dirty="0"/>
              <a:t>Teamwork and collaboration between working crew (connect between innings) </a:t>
            </a:r>
          </a:p>
          <a:p>
            <a:pPr lvl="0" fontAlgn="base"/>
            <a:r>
              <a:rPr lang="en-US" sz="4000" dirty="0"/>
              <a:t>Consider clues of the players (clenched fist), team losing 5 runs in a row, fans booing the team, and the coach (getting on and off the bench; vigorously pacing the dug-out). </a:t>
            </a:r>
          </a:p>
          <a:p>
            <a:pPr lvl="0" fontAlgn="base"/>
            <a:r>
              <a:rPr lang="en-US" sz="4000" dirty="0"/>
              <a:t>Manage emotional/conflict of participants (practice communications and word choices)</a:t>
            </a:r>
          </a:p>
          <a:p>
            <a:pPr marL="0" indent="0">
              <a:buNone/>
            </a:pPr>
            <a:endParaRPr lang="en-CA" sz="2000" dirty="0">
              <a:solidFill>
                <a:schemeClr val="bg1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2482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C656E-FB77-4DB5-9820-5EBBD2EA9CB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2BE42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Conflict Management Approaches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3B206-6C06-48F2-8C52-CD8E54609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49" y="1369218"/>
            <a:ext cx="4401465" cy="350043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sz="2500" dirty="0"/>
          </a:p>
          <a:p>
            <a:r>
              <a:rPr lang="en-US" sz="3400" dirty="0"/>
              <a:t>The conflict-management approach can happen with words as in a conversation, the use of a paralinguistics, hand signals,  warnings </a:t>
            </a:r>
            <a:r>
              <a:rPr lang="en-US" sz="3400" i="1" dirty="0"/>
              <a:t>(an important consideration is considering your level and then being consistent). </a:t>
            </a:r>
            <a:endParaRPr lang="en-US" sz="3400" dirty="0"/>
          </a:p>
          <a:p>
            <a:r>
              <a:rPr lang="en-US" sz="3400" dirty="0"/>
              <a:t>Umpires to manage conflict in a </a:t>
            </a:r>
            <a:r>
              <a:rPr lang="en-US" sz="3400" b="1" i="1" dirty="0"/>
              <a:t>Respectful</a:t>
            </a:r>
            <a:r>
              <a:rPr lang="en-US" sz="3400" dirty="0"/>
              <a:t> manner (other methods to manage informally before the formal cautions such as discussions or verbal warnings).</a:t>
            </a:r>
          </a:p>
          <a:p>
            <a:r>
              <a:rPr lang="en-US" sz="3400" dirty="0"/>
              <a:t>Be aware of body language. </a:t>
            </a:r>
          </a:p>
          <a:p>
            <a:r>
              <a:rPr lang="en-US" sz="3400" dirty="0"/>
              <a:t>Umpires do not ‘</a:t>
            </a:r>
            <a:r>
              <a:rPr lang="en-US" sz="3400" i="1" dirty="0"/>
              <a:t>give  sanctions</a:t>
            </a:r>
            <a:r>
              <a:rPr lang="en-US" sz="3400" dirty="0"/>
              <a:t>’, rather the </a:t>
            </a:r>
            <a:r>
              <a:rPr lang="en-US" sz="3400" b="1" dirty="0"/>
              <a:t>participant has earned </a:t>
            </a:r>
            <a:r>
              <a:rPr lang="en-US" sz="3400" dirty="0"/>
              <a:t>them due to their misconduct and not managing emotions/conflict in a non-emotionally charged manner.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500" dirty="0"/>
              <a:t>Sanctions for </a:t>
            </a:r>
            <a:r>
              <a:rPr lang="en-US" sz="2500" dirty="0" err="1"/>
              <a:t>behaviour</a:t>
            </a:r>
            <a:r>
              <a:rPr lang="en-US" sz="2500" dirty="0"/>
              <a:t> relate to a) managing two teams   b) perception of the field; c) if  a sense of embarrassment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008EE2-3E92-4C53-B138-2BAAAE169709}"/>
              </a:ext>
            </a:extLst>
          </p:cNvPr>
          <p:cNvSpPr txBox="1"/>
          <p:nvPr/>
        </p:nvSpPr>
        <p:spPr>
          <a:xfrm>
            <a:off x="5182820" y="1510907"/>
            <a:ext cx="2748690" cy="3054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CEDC143-3D6D-40BD-9219-855BDDD492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62562" y="1808225"/>
            <a:ext cx="2619375" cy="244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5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82BE42"/>
          </a:solidFill>
        </p:spPr>
        <p:txBody>
          <a:bodyPr>
            <a:normAutofit/>
          </a:bodyPr>
          <a:lstStyle/>
          <a:p>
            <a:pPr algn="ctr"/>
            <a:r>
              <a:rPr lang="en-US" dirty="0"/>
              <a:t>Pressure – </a:t>
            </a:r>
            <a:r>
              <a:rPr lang="en-US" sz="2700" dirty="0"/>
              <a:t>a variety of characteristics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54375" y="1502815"/>
            <a:ext cx="7760975" cy="3512215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 </a:t>
            </a:r>
            <a:r>
              <a:rPr lang="en-US" sz="2000" b="1" dirty="0">
                <a:solidFill>
                  <a:schemeClr val="bg1"/>
                </a:solidFill>
              </a:rPr>
              <a:t>V  Use Pressure in Game Preparation (mimics match conditions)</a:t>
            </a:r>
          </a:p>
          <a:p>
            <a:r>
              <a:rPr lang="en-US" sz="2000" dirty="0">
                <a:solidFill>
                  <a:schemeClr val="bg1"/>
                </a:solidFill>
              </a:rPr>
              <a:t>This is the opportunity for us to gain perspectives and confidence in our ability (overall preparedness).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Umpire exhibition games and team scrummages. 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Attend other sport events live and focus on the officials  in terms of game management and their interactions/reactions to participants and perceived pressure situations. </a:t>
            </a:r>
          </a:p>
          <a:p>
            <a:r>
              <a:rPr lang="en-US" sz="2000" dirty="0">
                <a:solidFill>
                  <a:schemeClr val="bg1"/>
                </a:solidFill>
              </a:rPr>
              <a:t>Umpire journal. </a:t>
            </a:r>
          </a:p>
          <a:p>
            <a:endParaRPr lang="en-US" sz="2000" b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52638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257176"/>
            <a:ext cx="7514035" cy="14154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982" y="1220883"/>
            <a:ext cx="7514035" cy="1401671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/>
              <a:t> Open Discussion [specific situations or participants/umpire interactions]</a:t>
            </a:r>
          </a:p>
          <a:p>
            <a:pPr marL="0" indent="0">
              <a:buNone/>
            </a:pPr>
            <a:endParaRPr lang="en-US" sz="21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100" dirty="0"/>
              <a:t> Questions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6DA0F0-9A3D-48A5-8727-1DECD7589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425" y="2266340"/>
            <a:ext cx="2822693" cy="21154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6C05D6-7DC9-4979-9F7D-2CB4F7F6E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1896" y="3324087"/>
            <a:ext cx="2597121" cy="130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49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Managing Internal and External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340401"/>
          </a:xfrm>
          <a:solidFill>
            <a:srgbClr val="82BE42"/>
          </a:solidFill>
        </p:spPr>
        <p:txBody>
          <a:bodyPr>
            <a:normAutofit/>
          </a:bodyPr>
          <a:lstStyle/>
          <a:p>
            <a:pPr fontAlgn="base"/>
            <a:r>
              <a:rPr lang="en-US" sz="2200" dirty="0">
                <a:solidFill>
                  <a:schemeClr val="bg1"/>
                </a:solidFill>
              </a:rPr>
              <a:t>The umpire’s role in the game should be act as an intermediary within the context rule execution and interpersonal relations. </a:t>
            </a:r>
          </a:p>
          <a:p>
            <a:pPr fontAlgn="base"/>
            <a:r>
              <a:rPr lang="en-US" sz="2200" dirty="0">
                <a:solidFill>
                  <a:schemeClr val="bg1"/>
                </a:solidFill>
              </a:rPr>
              <a:t>This can also be referred to as ‘</a:t>
            </a:r>
            <a:r>
              <a:rPr lang="en-US" sz="2200" i="1" dirty="0">
                <a:solidFill>
                  <a:schemeClr val="bg1"/>
                </a:solidFill>
              </a:rPr>
              <a:t>managing the pressure or mental training.’ </a:t>
            </a:r>
          </a:p>
          <a:p>
            <a:pPr fontAlgn="base"/>
            <a:r>
              <a:rPr lang="en-US" sz="2200" b="1" dirty="0">
                <a:solidFill>
                  <a:schemeClr val="bg1"/>
                </a:solidFill>
              </a:rPr>
              <a:t>Pressure</a:t>
            </a:r>
            <a:r>
              <a:rPr lang="en-US" sz="2200" dirty="0">
                <a:solidFill>
                  <a:schemeClr val="bg1"/>
                </a:solidFill>
              </a:rPr>
              <a:t> (</a:t>
            </a:r>
            <a:r>
              <a:rPr lang="en-US" sz="2200" i="1" dirty="0">
                <a:solidFill>
                  <a:schemeClr val="bg1"/>
                </a:solidFill>
              </a:rPr>
              <a:t>distress</a:t>
            </a:r>
            <a:r>
              <a:rPr lang="en-US" sz="2200" dirty="0">
                <a:solidFill>
                  <a:schemeClr val="bg1"/>
                </a:solidFill>
              </a:rPr>
              <a:t>) is basically a product of the environment and our  self-imposed experience based internally and/or externally.</a:t>
            </a:r>
          </a:p>
          <a:p>
            <a:pPr fontAlgn="base"/>
            <a:r>
              <a:rPr lang="en-US" sz="2200" dirty="0">
                <a:solidFill>
                  <a:schemeClr val="bg1"/>
                </a:solidFill>
              </a:rPr>
              <a:t>There is a balance and/or optimum level of arousal and stress to maximum umpiring performance.  </a:t>
            </a:r>
          </a:p>
          <a:p>
            <a:pPr marL="0" indent="0" algn="ctr" fontAlgn="base">
              <a:buNone/>
            </a:pPr>
            <a:r>
              <a:rPr lang="en-US" sz="1600" dirty="0">
                <a:solidFill>
                  <a:schemeClr val="bg1"/>
                </a:solidFill>
                <a:hlinkClick r:id="rId2"/>
              </a:rPr>
              <a:t>https://www.youtube.com/watch?v=8CA6Di3ix0k</a:t>
            </a:r>
            <a:r>
              <a:rPr lang="en-US" sz="1600" dirty="0">
                <a:solidFill>
                  <a:schemeClr val="bg1"/>
                </a:solidFill>
              </a:rPr>
              <a:t> (1.48)</a:t>
            </a:r>
          </a:p>
          <a:p>
            <a:pPr fontAlgn="base"/>
            <a:endParaRPr lang="en-US" sz="2200" dirty="0">
              <a:solidFill>
                <a:schemeClr val="bg1"/>
              </a:solidFill>
            </a:endParaRPr>
          </a:p>
          <a:p>
            <a:pPr marL="0" indent="0" fontAlgn="base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4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4E33-CE1F-48D6-B7CB-53BBED53A36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2BE42"/>
          </a:solidFill>
        </p:spPr>
        <p:txBody>
          <a:bodyPr/>
          <a:lstStyle/>
          <a:p>
            <a:pPr algn="ctr"/>
            <a:r>
              <a:rPr lang="en-US" dirty="0"/>
              <a:t>Human (sport) Performance</a:t>
            </a:r>
          </a:p>
        </p:txBody>
      </p:sp>
      <p:pic>
        <p:nvPicPr>
          <p:cNvPr id="4" name="Picture 2" descr="Image result for peak performance and anxiety chart">
            <a:extLst>
              <a:ext uri="{FF2B5EF4-FFF2-40B4-BE49-F238E27FC236}">
                <a16:creationId xmlns:a16="http://schemas.microsoft.com/office/drawing/2014/main" id="{AA37E11B-D038-4070-B85A-5A3B9A0BD2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20" y="1624979"/>
            <a:ext cx="4275740" cy="277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9FFF38-4FDA-4CB9-B0C7-2502725A42A8}"/>
              </a:ext>
            </a:extLst>
          </p:cNvPr>
          <p:cNvSpPr txBox="1"/>
          <p:nvPr/>
        </p:nvSpPr>
        <p:spPr>
          <a:xfrm>
            <a:off x="7320690" y="1502815"/>
            <a:ext cx="152705" cy="3054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5ECF02-D8CA-4564-B901-32602533EEF9}"/>
              </a:ext>
            </a:extLst>
          </p:cNvPr>
          <p:cNvSpPr txBox="1"/>
          <p:nvPr/>
        </p:nvSpPr>
        <p:spPr>
          <a:xfrm>
            <a:off x="907080" y="1502815"/>
            <a:ext cx="152705" cy="30541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29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329E9-A64C-4D63-ACAA-6F0230DC1CE9}"/>
              </a:ext>
            </a:extLst>
          </p:cNvPr>
          <p:cNvSpPr txBox="1"/>
          <p:nvPr/>
        </p:nvSpPr>
        <p:spPr>
          <a:xfrm>
            <a:off x="1600200" y="281176"/>
            <a:ext cx="5943600" cy="610819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Achieving Optical Performance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06226A5F-FDFC-41CF-9496-BB0C0ECB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116" y="1197405"/>
            <a:ext cx="5331214" cy="37548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21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Preparation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game film of teams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standings of league/teams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previous interactions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anticipated situations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review your own official journal [technical items as well as arousal-stress elements].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rule book and case book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practice of general-specific eye focus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practice of other skills such as hand signals, movement and voice commands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observe other umpires and officials in other sports</a:t>
            </a:r>
          </a:p>
          <a:p>
            <a:pPr>
              <a:spcBef>
                <a:spcPct val="0"/>
              </a:spcBef>
            </a:pPr>
            <a:r>
              <a:rPr lang="en-CA" altLang="en-US" sz="21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Energized</a:t>
            </a:r>
          </a:p>
          <a:p>
            <a:pPr>
              <a:spcBef>
                <a:spcPct val="0"/>
              </a:spcBef>
            </a:pPr>
            <a:r>
              <a:rPr lang="en-CA" altLang="en-US" sz="21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Focused</a:t>
            </a:r>
          </a:p>
          <a:p>
            <a:pPr>
              <a:spcBef>
                <a:spcPct val="0"/>
              </a:spcBef>
            </a:pPr>
            <a:endParaRPr lang="en-CA" altLang="en-US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0339F-F97A-4E2C-A64D-F814A6348D85}"/>
              </a:ext>
            </a:extLst>
          </p:cNvPr>
          <p:cNvSpPr txBox="1"/>
          <p:nvPr/>
        </p:nvSpPr>
        <p:spPr>
          <a:xfrm>
            <a:off x="431474" y="1732163"/>
            <a:ext cx="2443280" cy="1983974"/>
          </a:xfrm>
          <a:prstGeom prst="rect">
            <a:avLst/>
          </a:prstGeom>
          <a:solidFill>
            <a:srgbClr val="82BE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utoShape 2" descr="Image result for volleyball ">
            <a:extLst>
              <a:ext uri="{FF2B5EF4-FFF2-40B4-BE49-F238E27FC236}">
                <a16:creationId xmlns:a16="http://schemas.microsoft.com/office/drawing/2014/main" id="{2DE12DDD-61F7-40D7-B95D-29D98FC4CD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A0D8F-9750-440D-81A1-BC80741DD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026" y="2061535"/>
            <a:ext cx="1760176" cy="13252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6329E9-A64C-4D63-ACAA-6F0230DC1CE9}"/>
              </a:ext>
            </a:extLst>
          </p:cNvPr>
          <p:cNvSpPr txBox="1"/>
          <p:nvPr/>
        </p:nvSpPr>
        <p:spPr>
          <a:xfrm>
            <a:off x="1600200" y="281176"/>
            <a:ext cx="5943600" cy="610819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Achieving Optical Performance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06226A5F-FDFC-41CF-9496-BB0C0ECB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115" y="1350110"/>
            <a:ext cx="5178509" cy="2893100"/>
          </a:xfrm>
          <a:prstGeom prst="rect">
            <a:avLst/>
          </a:prstGeom>
          <a:solidFill>
            <a:srgbClr val="82BE42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21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Preparation</a:t>
            </a:r>
          </a:p>
          <a:p>
            <a:pPr>
              <a:spcBef>
                <a:spcPct val="0"/>
              </a:spcBef>
            </a:pPr>
            <a:r>
              <a:rPr lang="en-CA" altLang="en-US" sz="2100" dirty="0">
                <a:latin typeface="Century Gothic" panose="020B0502020202020204" pitchFamily="34" charset="0"/>
                <a:cs typeface="Calibri" panose="020F0502020204030204" pitchFamily="34" charset="0"/>
              </a:rPr>
              <a:t>Energized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rest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nutrition and hydration [</a:t>
            </a:r>
            <a:r>
              <a:rPr lang="en-CA" altLang="en-US" sz="1200" dirty="0">
                <a:latin typeface="Century Gothic" panose="020B0502020202020204" pitchFamily="34" charset="0"/>
                <a:cs typeface="Calibri" panose="020F0502020204030204" pitchFamily="34" charset="0"/>
              </a:rPr>
              <a:t>flavour of drink</a:t>
            </a:r>
            <a:r>
              <a:rPr lang="en-CA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]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reducing personal ‘clutter’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pre-match discussions with colleagues [</a:t>
            </a:r>
            <a:r>
              <a:rPr lang="en-CA" altLang="en-US" sz="1200" dirty="0">
                <a:latin typeface="Century Gothic" panose="020B0502020202020204" pitchFamily="34" charset="0"/>
                <a:cs typeface="Calibri" panose="020F0502020204030204" pitchFamily="34" charset="0"/>
              </a:rPr>
              <a:t>in the dressing room and visible to the participants on the field</a:t>
            </a:r>
            <a:r>
              <a:rPr lang="en-CA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] 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bodily functions 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routine/ritual [</a:t>
            </a:r>
            <a:r>
              <a:rPr lang="en-CA" altLang="en-US" sz="1200" dirty="0">
                <a:latin typeface="Century Gothic" panose="020B0502020202020204" pitchFamily="34" charset="0"/>
                <a:cs typeface="Calibri" panose="020F0502020204030204" pitchFamily="34" charset="0"/>
              </a:rPr>
              <a:t>habitual – effortless</a:t>
            </a:r>
            <a:r>
              <a:rPr lang="en-CA" altLang="en-US" sz="1400" dirty="0">
                <a:latin typeface="Century Gothic" panose="020B0502020202020204" pitchFamily="34" charset="0"/>
                <a:cs typeface="Calibri" panose="020F0502020204030204" pitchFamily="34" charset="0"/>
              </a:rPr>
              <a:t>]</a:t>
            </a:r>
            <a:endParaRPr lang="en-CA" altLang="en-US" sz="2100" dirty="0"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CA" altLang="en-US" sz="21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Focused</a:t>
            </a:r>
          </a:p>
          <a:p>
            <a:pPr>
              <a:spcBef>
                <a:spcPct val="0"/>
              </a:spcBef>
            </a:pPr>
            <a:endParaRPr lang="en-CA" altLang="en-US" sz="21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6" name="Slide Number Placeholder 4">
            <a:extLst>
              <a:ext uri="{FF2B5EF4-FFF2-40B4-BE49-F238E27FC236}">
                <a16:creationId xmlns:a16="http://schemas.microsoft.com/office/drawing/2014/main" id="{02A7F5E1-B231-4FC4-952E-D44D53CC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A11608-CD2D-489A-8AB1-2BEA8447150B}" type="slidenum">
              <a:rPr lang="en-US" altLang="en-US" sz="105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0339F-F97A-4E2C-A64D-F814A6348D85}"/>
              </a:ext>
            </a:extLst>
          </p:cNvPr>
          <p:cNvSpPr txBox="1"/>
          <p:nvPr/>
        </p:nvSpPr>
        <p:spPr>
          <a:xfrm>
            <a:off x="142773" y="738985"/>
            <a:ext cx="2914854" cy="3970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utoShape 2" descr="Image result for volleyball ">
            <a:extLst>
              <a:ext uri="{FF2B5EF4-FFF2-40B4-BE49-F238E27FC236}">
                <a16:creationId xmlns:a16="http://schemas.microsoft.com/office/drawing/2014/main" id="{2DE12DDD-61F7-40D7-B95D-29D98FC4CD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C51620-430D-42B5-82FE-4BE77D94C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60" y="2145251"/>
            <a:ext cx="2595985" cy="2431480"/>
          </a:xfrm>
          <a:prstGeom prst="rect">
            <a:avLst/>
          </a:prstGeom>
        </p:spPr>
      </p:pic>
      <p:pic>
        <p:nvPicPr>
          <p:cNvPr id="1026" name="Picture 2" descr="For C.B. Bucknor, Umpire, Sundays Mean Ballgames or Dinner at Mom's - The  New York Times">
            <a:extLst>
              <a:ext uri="{FF2B5EF4-FFF2-40B4-BE49-F238E27FC236}">
                <a16:creationId xmlns:a16="http://schemas.microsoft.com/office/drawing/2014/main" id="{BD0DD1FF-4336-4352-A805-603FECE04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1" y="870199"/>
            <a:ext cx="1590414" cy="114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66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3">
            <a:extLst>
              <a:ext uri="{FF2B5EF4-FFF2-40B4-BE49-F238E27FC236}">
                <a16:creationId xmlns:a16="http://schemas.microsoft.com/office/drawing/2014/main" id="{06226A5F-FDFC-41CF-9496-BB0C0ECB12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065" y="1197405"/>
            <a:ext cx="4886560" cy="34009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CA" altLang="en-US" sz="21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Preparation</a:t>
            </a:r>
          </a:p>
          <a:p>
            <a:pPr>
              <a:spcBef>
                <a:spcPct val="0"/>
              </a:spcBef>
            </a:pPr>
            <a:r>
              <a:rPr lang="en-CA" altLang="en-US" sz="21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Energized</a:t>
            </a:r>
          </a:p>
          <a:p>
            <a:pPr>
              <a:spcBef>
                <a:spcPct val="0"/>
              </a:spcBef>
            </a:pPr>
            <a:r>
              <a:rPr lang="en-CA" altLang="en-US" sz="21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Focused </a:t>
            </a:r>
            <a:r>
              <a:rPr lang="en-CA" altLang="en-US" sz="16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[</a:t>
            </a:r>
            <a:r>
              <a:rPr lang="en-CA" altLang="en-US" sz="1600" i="1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in the ZONE]</a:t>
            </a:r>
            <a:endParaRPr lang="en-CA" altLang="en-US" sz="1600" dirty="0">
              <a:solidFill>
                <a:srgbClr val="82BE42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physical (self-regulated) arousal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communication with colleagues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communication with participants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equipment check  [possible checklist]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practice role (</a:t>
            </a:r>
            <a:r>
              <a:rPr lang="en-CA" altLang="en-US" sz="1400" b="1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plate umpire</a:t>
            </a: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– crouch, eye focus, side to side, hand signals; </a:t>
            </a:r>
            <a:r>
              <a:rPr lang="en-CA" altLang="en-US" sz="1400" b="1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base umpires</a:t>
            </a: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– side to side and front and back, eye focus).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visualization and relaxed breathing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routine/ritual</a:t>
            </a:r>
          </a:p>
          <a:p>
            <a:pPr lvl="1">
              <a:spcBef>
                <a:spcPct val="0"/>
              </a:spcBef>
            </a:pPr>
            <a:r>
              <a:rPr lang="en-CA" altLang="en-US" sz="14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reflect on performance during </a:t>
            </a:r>
            <a:r>
              <a:rPr lang="en-CA" altLang="en-US" sz="1200" dirty="0">
                <a:solidFill>
                  <a:srgbClr val="82BE42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[and  after the game – official journal].</a:t>
            </a:r>
          </a:p>
        </p:txBody>
      </p:sp>
      <p:sp>
        <p:nvSpPr>
          <p:cNvPr id="25606" name="Slide Number Placeholder 4">
            <a:extLst>
              <a:ext uri="{FF2B5EF4-FFF2-40B4-BE49-F238E27FC236}">
                <a16:creationId xmlns:a16="http://schemas.microsoft.com/office/drawing/2014/main" id="{02A7F5E1-B231-4FC4-952E-D44D53CC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A11608-CD2D-489A-8AB1-2BEA8447150B}" type="slidenum">
              <a:rPr lang="en-US" altLang="en-US" sz="105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A0339F-F97A-4E2C-A64D-F814A6348D85}"/>
              </a:ext>
            </a:extLst>
          </p:cNvPr>
          <p:cNvSpPr txBox="1"/>
          <p:nvPr/>
        </p:nvSpPr>
        <p:spPr>
          <a:xfrm>
            <a:off x="448964" y="1960930"/>
            <a:ext cx="2813347" cy="1983974"/>
          </a:xfrm>
          <a:prstGeom prst="rect">
            <a:avLst/>
          </a:prstGeom>
          <a:solidFill>
            <a:srgbClr val="82BE4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AutoShape 2" descr="Image result for volleyball ">
            <a:extLst>
              <a:ext uri="{FF2B5EF4-FFF2-40B4-BE49-F238E27FC236}">
                <a16:creationId xmlns:a16="http://schemas.microsoft.com/office/drawing/2014/main" id="{2DE12DDD-61F7-40D7-B95D-29D98FC4CD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7ACFD9-9332-4E47-A96F-19F4475149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455" y="2266340"/>
            <a:ext cx="2170364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56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Emotion and Communication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8"/>
            <a:ext cx="7886700" cy="3340401"/>
          </a:xfrm>
          <a:solidFill>
            <a:srgbClr val="82BE42"/>
          </a:solidFill>
        </p:spPr>
        <p:txBody>
          <a:bodyPr>
            <a:normAutofit fontScale="92500"/>
          </a:bodyPr>
          <a:lstStyle/>
          <a:p>
            <a:pPr fontAlgn="base"/>
            <a:r>
              <a:rPr lang="en-US" sz="2200" dirty="0">
                <a:solidFill>
                  <a:schemeClr val="bg1"/>
                </a:solidFill>
              </a:rPr>
              <a:t>The umpire’s role in the game should be act as an intermediary within the context rule execution and interpersonal relations. </a:t>
            </a:r>
          </a:p>
          <a:p>
            <a:pPr fontAlgn="base"/>
            <a:r>
              <a:rPr lang="en-US" sz="2200" dirty="0">
                <a:solidFill>
                  <a:schemeClr val="bg1"/>
                </a:solidFill>
              </a:rPr>
              <a:t>Ongoing communication and conflictual moments in the game.</a:t>
            </a:r>
          </a:p>
          <a:p>
            <a:pPr fontAlgn="base"/>
            <a:r>
              <a:rPr lang="en-US" sz="2200" dirty="0">
                <a:solidFill>
                  <a:schemeClr val="bg1"/>
                </a:solidFill>
              </a:rPr>
              <a:t>Sport is a game filled with emotions. It happens just too often that some participants go beyond the line and show signs of frustration. </a:t>
            </a:r>
          </a:p>
          <a:p>
            <a:pPr fontAlgn="base"/>
            <a:r>
              <a:rPr lang="en-US" sz="2200" dirty="0">
                <a:solidFill>
                  <a:schemeClr val="bg1"/>
                </a:solidFill>
              </a:rPr>
              <a:t>However, there are times when the umpire needs to exhibit certain strengths (</a:t>
            </a:r>
            <a:r>
              <a:rPr lang="en-US" sz="2200" i="1" dirty="0">
                <a:solidFill>
                  <a:schemeClr val="bg1"/>
                </a:solidFill>
              </a:rPr>
              <a:t>self-emotional control and ability to manage the emotions of others</a:t>
            </a:r>
            <a:r>
              <a:rPr lang="en-US" sz="2200" dirty="0">
                <a:solidFill>
                  <a:schemeClr val="bg1"/>
                </a:solidFill>
              </a:rPr>
              <a:t>) so that the game does not get out of control. </a:t>
            </a:r>
          </a:p>
          <a:p>
            <a:pPr fontAlgn="base"/>
            <a:r>
              <a:rPr lang="en-US" sz="2200" dirty="0">
                <a:solidFill>
                  <a:schemeClr val="bg1"/>
                </a:solidFill>
              </a:rPr>
              <a:t>Umpire needs to manage and resolve conflict and reduce confrontation. 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EE6FD5E-17CC-4F96-AE68-E7D00F4ED1A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82BE42"/>
          </a:solidFill>
        </p:spPr>
        <p:txBody>
          <a:bodyPr/>
          <a:lstStyle/>
          <a:p>
            <a:pPr algn="ctr"/>
            <a:r>
              <a:rPr lang="en-US" dirty="0"/>
              <a:t>Umpire Actions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E28F84-17EC-4F72-8C04-5052187C7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Emotions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80E60B1-203A-4BDF-857F-F456A33BE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1878806"/>
            <a:ext cx="2720518" cy="27634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role of the umpire is to stay in emotional control (breath) and maintain a physical presence (perception of confidence).</a:t>
            </a:r>
          </a:p>
          <a:p>
            <a:r>
              <a:rPr lang="en-US" dirty="0"/>
              <a:t>Word choices as the participant/coach discusses a situation or is in high emotion. </a:t>
            </a:r>
          </a:p>
          <a:p>
            <a:r>
              <a:rPr lang="en-US" dirty="0"/>
              <a:t>Anger/conflict is a secondary emotion … what is underlying the situation.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6AEED28-D0EF-4940-AC23-CB9DC45C94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Ongoing Communication 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6E35416-4CDC-414F-90A8-911290B668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88229" y="1878806"/>
            <a:ext cx="3028311" cy="276344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Informal discussions during the game with participants.</a:t>
            </a:r>
          </a:p>
          <a:p>
            <a:r>
              <a:rPr lang="en-US" dirty="0"/>
              <a:t>Informal visuals with participants interpersonally.</a:t>
            </a:r>
          </a:p>
          <a:p>
            <a:r>
              <a:rPr lang="en-US" dirty="0"/>
              <a:t>Formal discussions with the participants (interpersonal versus ‘in public’.)</a:t>
            </a:r>
          </a:p>
          <a:p>
            <a:r>
              <a:rPr lang="en-US" dirty="0"/>
              <a:t>Formal discussions and visuals in public.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B8BE3-91B2-4238-8803-EE103079AF6C}"/>
              </a:ext>
            </a:extLst>
          </p:cNvPr>
          <p:cNvSpPr txBox="1"/>
          <p:nvPr/>
        </p:nvSpPr>
        <p:spPr>
          <a:xfrm>
            <a:off x="296260" y="4251505"/>
            <a:ext cx="458651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https://www.youtube.com/watch?v=7xTwvfGckLo</a:t>
            </a:r>
            <a:r>
              <a:rPr lang="en-US" sz="1000" dirty="0"/>
              <a:t> (1.00)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F6BD6F-E1E3-4770-8E40-6717A87BE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4626" y="2571750"/>
            <a:ext cx="2003602" cy="14125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A7301D-F9F9-47A0-8894-2DEF42823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224" y="2759272"/>
            <a:ext cx="1911916" cy="106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30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Pressure – </a:t>
            </a:r>
            <a:r>
              <a:rPr lang="en-US" sz="2700" dirty="0">
                <a:solidFill>
                  <a:schemeClr val="bg1"/>
                </a:solidFill>
              </a:rPr>
              <a:t>a variety of characteristics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solidFill>
            <a:srgbClr val="82BE4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3100" b="1" dirty="0"/>
          </a:p>
          <a:p>
            <a:pPr marL="0" indent="0">
              <a:buNone/>
            </a:pPr>
            <a:r>
              <a:rPr lang="en-CA" sz="3100" b="1" dirty="0"/>
              <a:t>I</a:t>
            </a:r>
            <a:r>
              <a:rPr lang="en-CA" sz="3100" dirty="0"/>
              <a:t>    </a:t>
            </a:r>
            <a:r>
              <a:rPr lang="en-US" dirty="0"/>
              <a:t>Recognize the Symptoms of Being Under Pressure </a:t>
            </a:r>
          </a:p>
          <a:p>
            <a:pPr marL="0" indent="0">
              <a:buNone/>
            </a:pPr>
            <a:r>
              <a:rPr lang="en-US" sz="3100" b="1" dirty="0"/>
              <a:t>II </a:t>
            </a:r>
            <a:r>
              <a:rPr lang="en-US" dirty="0"/>
              <a:t>  Reframe Pressure</a:t>
            </a:r>
          </a:p>
          <a:p>
            <a:pPr marL="0" indent="0">
              <a:buNone/>
            </a:pPr>
            <a:r>
              <a:rPr lang="en-US" sz="3200" b="1" dirty="0"/>
              <a:t>III </a:t>
            </a:r>
            <a:r>
              <a:rPr lang="en-US" dirty="0"/>
              <a:t>Reduce Internal Sources of Stress </a:t>
            </a:r>
          </a:p>
          <a:p>
            <a:pPr marL="0" indent="0">
              <a:buNone/>
            </a:pPr>
            <a:r>
              <a:rPr lang="en-US" sz="3200" b="1" dirty="0"/>
              <a:t>IV </a:t>
            </a:r>
            <a:r>
              <a:rPr lang="en-US" dirty="0"/>
              <a:t>Reduce External Sources of Stress</a:t>
            </a:r>
          </a:p>
          <a:p>
            <a:pPr marL="0" indent="0">
              <a:buNone/>
            </a:pPr>
            <a:r>
              <a:rPr lang="en-US" sz="3200" b="1" dirty="0"/>
              <a:t>V   </a:t>
            </a:r>
            <a:r>
              <a:rPr lang="en-US" dirty="0"/>
              <a:t>Use pressure in game preparation (to mimic game conditions)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1826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1358</Words>
  <Application>Microsoft Office PowerPoint</Application>
  <PresentationFormat>On-screen Show (16:9)</PresentationFormat>
  <Paragraphs>137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Wingdings</vt:lpstr>
      <vt:lpstr>Office Theme</vt:lpstr>
      <vt:lpstr> Psychology of Refereeing  Scott McLean, PhD, BCFT, RSW International  VB Referee </vt:lpstr>
      <vt:lpstr>Managing Internal and External Pressure</vt:lpstr>
      <vt:lpstr>Human (sport) Performance</vt:lpstr>
      <vt:lpstr>PowerPoint Presentation</vt:lpstr>
      <vt:lpstr>PowerPoint Presentation</vt:lpstr>
      <vt:lpstr>PowerPoint Presentation</vt:lpstr>
      <vt:lpstr>Emotion and Communication </vt:lpstr>
      <vt:lpstr>Umpire Actions</vt:lpstr>
      <vt:lpstr>Pressure – a variety of characteristics</vt:lpstr>
      <vt:lpstr>Pressure – a variety of characteristics</vt:lpstr>
      <vt:lpstr>Pressure – a variety of characteristics </vt:lpstr>
      <vt:lpstr>Pressure – a variety of characteristics</vt:lpstr>
      <vt:lpstr>Pressure – a variety of characteristics</vt:lpstr>
      <vt:lpstr>Conflict Management Approaches</vt:lpstr>
      <vt:lpstr>Pressure – a variety of characteristics</vt:lpstr>
      <vt:lpstr>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2019-08-27T17:16:16Z</dcterms:created>
  <dcterms:modified xsi:type="dcterms:W3CDTF">2021-02-19T02:41:48Z</dcterms:modified>
</cp:coreProperties>
</file>